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66" r:id="rId3"/>
    <p:sldId id="257" r:id="rId4"/>
    <p:sldId id="258" r:id="rId5"/>
    <p:sldId id="263" r:id="rId6"/>
    <p:sldId id="259" r:id="rId7"/>
    <p:sldId id="268" r:id="rId8"/>
    <p:sldId id="260" r:id="rId9"/>
    <p:sldId id="265" r:id="rId10"/>
    <p:sldId id="261" r:id="rId11"/>
    <p:sldId id="270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j Buddhadev (Student)" initials="RB(" lastIdx="1" clrIdx="0">
    <p:extLst>
      <p:ext uri="{19B8F6BF-5375-455C-9EA6-DF929625EA0E}">
        <p15:presenceInfo xmlns:p15="http://schemas.microsoft.com/office/powerpoint/2012/main" userId="S::rbuddhad@sundevils.asu.edu::cfa22b66-5068-404e-994d-c95601612ab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2C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46"/>
  </p:normalViewPr>
  <p:slideViewPr>
    <p:cSldViewPr snapToGrid="0" snapToObjects="1">
      <p:cViewPr varScale="1">
        <p:scale>
          <a:sx n="98" d="100"/>
          <a:sy n="98" d="100"/>
        </p:scale>
        <p:origin x="8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7AFD5-331E-D04B-963E-5CF2C907FF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61F73-C0CD-D448-A6ED-89D32E485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DAF52-BD70-684C-92C4-AFE577295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8C905-84C1-B143-9DA6-299BABBB6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81CEC-AA00-854D-B201-000CBB05D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30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469AB-792C-5F45-A79E-405F5B657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B9CABC-7B48-4042-B935-A6D0EF9FD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C066F-6608-2643-ABF8-3E1F0C387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AFE7E-B19B-B94A-8871-DDBB2556B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ED204-D386-F841-A8B6-43173289C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660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98A6D-BE12-D74E-81CC-94EFA3E8C5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9551-7FE9-5943-9601-0FF2B09D32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3553-4464-7742-A1DE-9E7086AB3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73FAC-DC74-3B44-B345-3BB4C3BDD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8642F-8F53-9640-8D96-1AD0B3E5B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5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6AF6C-D0D9-704F-88C2-CAC117AA1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654AC-939D-2941-84B7-5E01F3AFC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13DFD-95D1-BC48-AC6D-023D549AC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032AC-74D7-184D-B6C4-A579F1C49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4D792-B11B-164C-B015-FF29CAD83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461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34F79-D617-3344-98EB-AEA8699EF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BCAEA-4827-9044-81BC-9B507A8BE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C2CA1-EEA5-834B-B7C0-98CAF1A1E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89A7B-488B-E449-8BFC-20D3EA458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265FF-C114-2F4E-8AF2-46014E19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120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40063-9DCC-8C48-BCC7-FA28D7E5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2C957-D18B-0145-B892-917030B5C4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6F290-C8F2-A34B-BE92-D9807B4CE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0DD3CE-2746-C940-BCB3-0AAA63C75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BB44F-3221-664B-B5B2-6D9953278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F5F307-71D5-C44B-9DD0-8DA5EAA29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417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B400E-4300-5B45-B57F-14D24610F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AE4EE-4804-2847-A46D-E9A90BCD5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EE6DC-AF47-BC4E-B01B-C11DBC4D87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D1CECE-C6D9-034A-9C40-607962BBC8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81E620-707C-0546-8491-2D847E41EB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039391-D264-3144-A885-665766EBB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1EE2E7-5D72-CD48-B4B6-171AC2589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92ADB1-6B6E-CC43-8812-330B012B7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252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E9913-EE1C-4F4C-ABFD-52F9F8693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0D4BCD-D387-C342-9B7E-AABC4BABE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794F50-3876-7843-A996-D8F4D1C6F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99DAEC-E7DD-E84A-AFDA-FB4D19CE8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394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9EB8EF-78AC-234A-9AD0-4E742AE2F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9D6442-3AF1-9343-B2F0-5CF14B3B0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8754C-C27D-EC43-B9F6-2F63FD9D7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7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D6A1B-03DB-E540-9C50-6A6E5D0EF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93472-374D-7649-9CF8-FFA41484F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514AAD-E631-BF46-A41D-8353B97F4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D2FAED-5FF9-6540-9E88-879353C15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128300-3B22-8D44-8DBB-EDA43C353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C46E6D-F298-E941-8CC2-E7D0EC86F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558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99C44-9CE0-3E45-A4D2-444FF8291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7E669E-1D78-9E4E-B0BE-F3AF6DFC09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E916F6-4377-A340-8B5A-144C19460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95F90B-0529-D348-A058-19D2BA5E7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D8E6AD-C929-A840-B5DD-7878173B0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BD68C-2284-AD46-BC24-03EEB0F07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6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03E961-7745-7A47-95CE-A5BC61CCE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DEDA2E-C516-4149-962D-D78CA2EA6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A79C48-EB6E-E049-AF5F-3A4A6F69F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1AF8A-2662-1844-8F42-D1D41D9CD5DC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8BD18-B350-2A43-B14E-4D5554C0D6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4CBA2-8610-C44D-92FB-7796EC1356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64733-F358-5A4A-954B-86F1E043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57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08D72E1-13EE-4533-9D57-F3574E104D85}"/>
              </a:ext>
            </a:extLst>
          </p:cNvPr>
          <p:cNvSpPr txBox="1"/>
          <p:nvPr/>
        </p:nvSpPr>
        <p:spPr>
          <a:xfrm>
            <a:off x="980659" y="977028"/>
            <a:ext cx="78320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A22C4B"/>
                </a:solidFill>
                <a:latin typeface="Agency FB" panose="020B0503020202020204" pitchFamily="34" charset="0"/>
              </a:rPr>
              <a:t>HEALTH CARE DATA MINING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E9179C-FCA3-40AB-B818-67089CD67B56}"/>
              </a:ext>
            </a:extLst>
          </p:cNvPr>
          <p:cNvSpPr txBox="1"/>
          <p:nvPr/>
        </p:nvSpPr>
        <p:spPr>
          <a:xfrm>
            <a:off x="980659" y="3026822"/>
            <a:ext cx="1061225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38221E"/>
                </a:solidFill>
                <a:latin typeface="Agency FB" panose="020B0503020202020204" pitchFamily="34" charset="0"/>
              </a:rPr>
              <a:t>Raj Buddhadev, </a:t>
            </a:r>
            <a:r>
              <a:rPr lang="en-US" sz="3600" b="1" dirty="0" err="1">
                <a:solidFill>
                  <a:srgbClr val="38221E"/>
                </a:solidFill>
                <a:latin typeface="Agency FB" panose="020B0503020202020204" pitchFamily="34" charset="0"/>
              </a:rPr>
              <a:t>Dhiren</a:t>
            </a:r>
            <a:r>
              <a:rPr lang="en-US" sz="3600" b="1" dirty="0">
                <a:solidFill>
                  <a:srgbClr val="38221E"/>
                </a:solidFill>
                <a:latin typeface="Agency FB" panose="020B0503020202020204" pitchFamily="34" charset="0"/>
              </a:rPr>
              <a:t> </a:t>
            </a:r>
            <a:r>
              <a:rPr lang="en-US" sz="3600" b="1" dirty="0" err="1">
                <a:solidFill>
                  <a:srgbClr val="38221E"/>
                </a:solidFill>
                <a:latin typeface="Agency FB" panose="020B0503020202020204" pitchFamily="34" charset="0"/>
              </a:rPr>
              <a:t>Tejwani</a:t>
            </a:r>
            <a:r>
              <a:rPr lang="en-US" sz="3600" b="1" dirty="0">
                <a:solidFill>
                  <a:srgbClr val="38221E"/>
                </a:solidFill>
                <a:latin typeface="Agency FB" panose="020B0503020202020204" pitchFamily="34" charset="0"/>
              </a:rPr>
              <a:t>, </a:t>
            </a:r>
            <a:r>
              <a:rPr lang="en-US" sz="3600" b="1" dirty="0" err="1">
                <a:solidFill>
                  <a:srgbClr val="38221E"/>
                </a:solidFill>
                <a:latin typeface="Agency FB" panose="020B0503020202020204" pitchFamily="34" charset="0"/>
              </a:rPr>
              <a:t>Riddhi</a:t>
            </a:r>
            <a:r>
              <a:rPr lang="en-US" sz="3600" b="1" dirty="0">
                <a:solidFill>
                  <a:srgbClr val="38221E"/>
                </a:solidFill>
                <a:latin typeface="Agency FB" panose="020B0503020202020204" pitchFamily="34" charset="0"/>
              </a:rPr>
              <a:t> Patel, </a:t>
            </a:r>
            <a:r>
              <a:rPr lang="en-US" sz="3600" b="1" dirty="0" err="1">
                <a:solidFill>
                  <a:srgbClr val="38221E"/>
                </a:solidFill>
                <a:latin typeface="Agency FB" panose="020B0503020202020204" pitchFamily="34" charset="0"/>
              </a:rPr>
              <a:t>Tithi</a:t>
            </a:r>
            <a:r>
              <a:rPr lang="en-US" sz="3600" b="1" dirty="0">
                <a:solidFill>
                  <a:srgbClr val="38221E"/>
                </a:solidFill>
                <a:latin typeface="Agency FB" panose="020B0503020202020204" pitchFamily="34" charset="0"/>
              </a:rPr>
              <a:t> Patel, </a:t>
            </a:r>
            <a:r>
              <a:rPr lang="en-IN" sz="3600" b="1" dirty="0">
                <a:solidFill>
                  <a:srgbClr val="38221E"/>
                </a:solidFill>
                <a:latin typeface="Agency FB" panose="020B0503020202020204" pitchFamily="34" charset="0"/>
              </a:rPr>
              <a:t>Kaushik Sampath, </a:t>
            </a:r>
            <a:r>
              <a:rPr lang="en-IN" sz="3600" b="1" dirty="0" err="1">
                <a:solidFill>
                  <a:srgbClr val="38221E"/>
                </a:solidFill>
                <a:latin typeface="Agency FB" panose="020B0503020202020204" pitchFamily="34" charset="0"/>
              </a:rPr>
              <a:t>Rishab</a:t>
            </a:r>
            <a:r>
              <a:rPr lang="en-IN" sz="3600" b="1" dirty="0">
                <a:solidFill>
                  <a:srgbClr val="38221E"/>
                </a:solidFill>
                <a:latin typeface="Agency FB" panose="020B0503020202020204" pitchFamily="34" charset="0"/>
              </a:rPr>
              <a:t> Banerjee, Rahul Arora</a:t>
            </a:r>
            <a:endParaRPr lang="en-US" sz="3600" b="1" dirty="0">
              <a:solidFill>
                <a:srgbClr val="38221E"/>
              </a:solidFill>
              <a:latin typeface="Agency FB" panose="020B0503020202020204" pitchFamily="34" charset="0"/>
            </a:endParaRPr>
          </a:p>
          <a:p>
            <a:endParaRPr lang="en-US" sz="3200" b="1" dirty="0">
              <a:solidFill>
                <a:srgbClr val="FF7344"/>
              </a:solidFill>
              <a:latin typeface="Agency FB" panose="020B0503020202020204" pitchFamily="34" charset="0"/>
            </a:endParaRPr>
          </a:p>
          <a:p>
            <a:endParaRPr lang="en-US" sz="3200" b="1" dirty="0">
              <a:solidFill>
                <a:srgbClr val="FF7344"/>
              </a:solidFill>
              <a:latin typeface="Agency FB" panose="020B0503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88867D-F0C1-41E4-BE55-4E0FF2A91CC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342" y="6120512"/>
            <a:ext cx="2514600" cy="5668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B38CBC-3F9E-4482-92FD-4248B291675B}"/>
              </a:ext>
            </a:extLst>
          </p:cNvPr>
          <p:cNvSpPr txBox="1"/>
          <p:nvPr/>
        </p:nvSpPr>
        <p:spPr>
          <a:xfrm>
            <a:off x="9518342" y="5416681"/>
            <a:ext cx="251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8221E"/>
                </a:solidFill>
                <a:latin typeface="Agency FB" panose="020B0503020202020204" pitchFamily="34" charset="0"/>
              </a:rPr>
              <a:t>CSE 573: Semantic Web Mining</a:t>
            </a:r>
          </a:p>
          <a:p>
            <a:r>
              <a:rPr lang="en-US" sz="1400" b="1" dirty="0">
                <a:solidFill>
                  <a:srgbClr val="38221E"/>
                </a:solidFill>
                <a:latin typeface="Agency FB" panose="020B0503020202020204" pitchFamily="34" charset="0"/>
              </a:rPr>
              <a:t>Prof. Hasan </a:t>
            </a:r>
            <a:r>
              <a:rPr lang="en-US" sz="1400" b="1" dirty="0" err="1">
                <a:solidFill>
                  <a:srgbClr val="38221E"/>
                </a:solidFill>
                <a:latin typeface="Agency FB" panose="020B0503020202020204" pitchFamily="34" charset="0"/>
              </a:rPr>
              <a:t>Davulcu</a:t>
            </a:r>
            <a:endParaRPr lang="en-US" sz="1400" b="1" dirty="0">
              <a:solidFill>
                <a:srgbClr val="38221E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878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CF649-44D5-6145-AD0B-E6D41AAAF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Project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3179F-0B43-B446-93D3-42CDEB90A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80000"/>
              </a:lnSpc>
              <a:buFont typeface="Wingdings" pitchFamily="2" charset="2"/>
              <a:buChar char="§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Progress</a:t>
            </a:r>
          </a:p>
          <a:p>
            <a:pPr>
              <a:lnSpc>
                <a:spcPct val="80000"/>
              </a:lnSpc>
              <a:buFont typeface="Wingdings" pitchFamily="2" charset="2"/>
              <a:buChar char="§"/>
            </a:pPr>
            <a:endParaRPr lang="en-US" sz="8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 marL="800100" lvl="2" indent="-342900">
              <a:lnSpc>
                <a:spcPct val="11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User Interface</a:t>
            </a:r>
          </a:p>
          <a:p>
            <a:pPr marL="800100" lvl="2" indent="-342900">
              <a:lnSpc>
                <a:spcPct val="11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Scrapping of discussion threads from WebMD</a:t>
            </a:r>
          </a:p>
          <a:p>
            <a:pPr>
              <a:lnSpc>
                <a:spcPct val="80000"/>
              </a:lnSpc>
              <a:buFont typeface="Wingdings" pitchFamily="2" charset="2"/>
              <a:buChar char="§"/>
            </a:pPr>
            <a:endParaRPr lang="en-US" sz="24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80000"/>
              </a:lnSpc>
              <a:buFont typeface="Wingdings" pitchFamily="2" charset="2"/>
              <a:buChar char="§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Next Steps</a:t>
            </a:r>
          </a:p>
          <a:p>
            <a:pPr>
              <a:lnSpc>
                <a:spcPct val="80000"/>
              </a:lnSpc>
              <a:buFont typeface="Wingdings" pitchFamily="2" charset="2"/>
              <a:buChar char="§"/>
            </a:pPr>
            <a:endParaRPr lang="en-US" sz="8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 marL="800100" lvl="2" indent="-342900">
              <a:lnSpc>
                <a:spcPct val="11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Classifying data of a discussion thread into Type of Diabetes, Physical Symptoms and Medications tags using SVM and CRF</a:t>
            </a:r>
          </a:p>
          <a:p>
            <a:pPr marL="800100" lvl="2" indent="-342900">
              <a:lnSpc>
                <a:spcPct val="11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Applying Apriori principle to display discussion threads according to frequency of the search </a:t>
            </a:r>
          </a:p>
          <a:p>
            <a:pPr marL="800100" lvl="2" indent="-342900">
              <a:lnSpc>
                <a:spcPct val="11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Applying algorithms such as like Apriori and Naïve Bayes classifier to find relationship between symptoms</a:t>
            </a:r>
          </a:p>
          <a:p>
            <a:pPr marL="800100" lvl="2" indent="-342900">
              <a:lnSpc>
                <a:spcPct val="11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Adding user friendly operations to the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248921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8C6C9-1E7A-454D-8414-0A42D4A6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77113-2BAB-BF45-A883-12D996DAF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182" y="1825625"/>
            <a:ext cx="10903352" cy="4351338"/>
          </a:xfrm>
        </p:spPr>
        <p:txBody>
          <a:bodyPr>
            <a:normAutofit fontScale="25000" lnSpcReduction="20000"/>
          </a:bodyPr>
          <a:lstStyle/>
          <a:p>
            <a:pPr>
              <a:buFont typeface="Wingdings" pitchFamily="2" charset="2"/>
              <a:buChar char="§"/>
            </a:pP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Parikshit </a:t>
            </a:r>
            <a:r>
              <a:rPr lang="en-US" altLang="en-US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Sondhi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Manish Gupta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ChengXiang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Zhai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Julia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Hockenmaier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: 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Shallow Information Extraction from Medical Forum Data</a:t>
            </a:r>
          </a:p>
          <a:p>
            <a:pPr>
              <a:buFont typeface="Wingdings" pitchFamily="2" charset="2"/>
              <a:buChar char="§"/>
            </a:pPr>
            <a:endParaRPr lang="en-IN" sz="56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buFont typeface="Wingdings" pitchFamily="2" charset="2"/>
              <a:buChar char="§"/>
            </a:pP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Ronen Feldman, Moshe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Fresko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Jacob Goldenberg, Oded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Netzer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Lyle Ungar: Using Text Mining to Analyze User Forums</a:t>
            </a:r>
          </a:p>
          <a:p>
            <a:pPr>
              <a:buFont typeface="Wingdings" pitchFamily="2" charset="2"/>
              <a:buChar char="§"/>
            </a:pPr>
            <a:endParaRPr lang="en-IN" sz="56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§"/>
            </a:pP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Parikshit </a:t>
            </a:r>
            <a:r>
              <a:rPr lang="en-US" altLang="en-US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Sondhi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US" altLang="en-US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Jimeng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Sun, </a:t>
            </a:r>
            <a:r>
              <a:rPr lang="en-US" altLang="en-US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Hanghang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Tong, </a:t>
            </a:r>
            <a:r>
              <a:rPr lang="en-US" altLang="en-US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ChengXiang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</a:t>
            </a:r>
            <a:r>
              <a:rPr lang="en-US" altLang="en-US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Zhai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: </a:t>
            </a:r>
            <a:r>
              <a:rPr lang="en-US" altLang="en-US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SympGraph</a:t>
            </a:r>
            <a:r>
              <a:rPr lang="en-US" altLang="en-US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: a framework for mining clinical notes through symptom relation graphs</a:t>
            </a:r>
            <a:b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</a:br>
            <a:endParaRPr lang="en-IN" sz="56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§"/>
            </a:pP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Mamatha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Balipa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Dr.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Balasubramani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R: Disease-Treatment Relationship Extraction for Psoriasis from Online Healthcare Forums using NLP and Classification Techniques</a:t>
            </a:r>
          </a:p>
          <a:p>
            <a:pPr>
              <a:buFont typeface="Wingdings" pitchFamily="2" charset="2"/>
              <a:buChar char="§"/>
            </a:pPr>
            <a:endParaRPr lang="en-IN" sz="56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buFont typeface="Wingdings" pitchFamily="2" charset="2"/>
              <a:buChar char="§"/>
            </a:pP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Yunzhong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Liu, Yi Chen,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Jiliang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Tang, Huan Liu: Context-Aware Experience Extraction from Online Health Forums </a:t>
            </a:r>
          </a:p>
          <a:p>
            <a:pPr>
              <a:buFont typeface="Wingdings" pitchFamily="2" charset="2"/>
              <a:buChar char="§"/>
            </a:pPr>
            <a:endParaRPr lang="en-IN" sz="56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buFont typeface="Wingdings" pitchFamily="2" charset="2"/>
              <a:buChar char="§"/>
            </a:pP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Ilayaraja .M, Thiru Meyyappan: Mining medical data to identify frequent diseases using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Apriori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algorithm</a:t>
            </a:r>
          </a:p>
          <a:p>
            <a:pPr>
              <a:buFont typeface="Wingdings" pitchFamily="2" charset="2"/>
              <a:buChar char="§"/>
            </a:pPr>
            <a:endParaRPr lang="en-IN" sz="56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buFont typeface="Wingdings" pitchFamily="2" charset="2"/>
              <a:buChar char="§"/>
            </a:pP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Dr.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Varun Kumar, MD. 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Ezaz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Ahmed: An Empirical Study of the Applications of Web Mining Techniques in Health Care </a:t>
            </a:r>
          </a:p>
          <a:p>
            <a:pPr>
              <a:buFont typeface="Wingdings" pitchFamily="2" charset="2"/>
              <a:buChar char="§"/>
            </a:pPr>
            <a:endParaRPr lang="en-IN" sz="56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buFont typeface="Wingdings" pitchFamily="2" charset="2"/>
              <a:buChar char="§"/>
            </a:pP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Discussion Forum Source - WebMD (https://</a:t>
            </a:r>
            <a:r>
              <a:rPr lang="en-IN" sz="56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www.webmd.com</a:t>
            </a:r>
            <a:r>
              <a:rPr lang="en-IN" sz="56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)</a:t>
            </a:r>
          </a:p>
          <a:p>
            <a:pPr>
              <a:buFont typeface="Wingdings" pitchFamily="2" charset="2"/>
              <a:buChar char="§"/>
            </a:pPr>
            <a:endParaRPr lang="en-IN" sz="27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buFont typeface="Wingdings" pitchFamily="2" charset="2"/>
              <a:buChar char="§"/>
            </a:pPr>
            <a:endParaRPr lang="en-US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943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8ABA61-7EA1-4A4F-815B-8DC7555F5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752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20314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D3D7B-26C1-5E4D-8F26-799B90E63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44159-FB51-8C40-AC4C-B03EA36A1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54745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§"/>
            </a:pPr>
            <a:r>
              <a:rPr lang="en-US" sz="3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A user-friendly portal providing discussion threads pertaining to various types of diabetes from medical forums</a:t>
            </a:r>
          </a:p>
          <a:p>
            <a:pPr>
              <a:buFont typeface="Wingdings" pitchFamily="2" charset="2"/>
              <a:buChar char="§"/>
            </a:pPr>
            <a:endParaRPr lang="en-US" sz="34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§"/>
            </a:pPr>
            <a:r>
              <a:rPr lang="en-US" sz="3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Filtering of discussion threads based on different types of diabetes and related symptoms    </a:t>
            </a:r>
          </a:p>
          <a:p>
            <a:pPr>
              <a:buFont typeface="Wingdings" pitchFamily="2" charset="2"/>
              <a:buChar char="§"/>
            </a:pPr>
            <a:endParaRPr lang="en-US" sz="34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§"/>
            </a:pPr>
            <a:r>
              <a:rPr lang="en-US" sz="3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Displaying discussion threads according to frequency of the search</a:t>
            </a:r>
          </a:p>
          <a:p>
            <a:pPr>
              <a:buFont typeface="Wingdings" pitchFamily="2" charset="2"/>
              <a:buChar char="§"/>
            </a:pPr>
            <a:endParaRPr lang="en-US" sz="34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§"/>
            </a:pPr>
            <a:r>
              <a:rPr lang="en-US" sz="3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Establishing relationship between various symptoms related to a type of diabetes </a:t>
            </a:r>
          </a:p>
          <a:p>
            <a:pPr>
              <a:buFont typeface="Wingdings" pitchFamily="2" charset="2"/>
              <a:buChar char="§"/>
            </a:pPr>
            <a:endParaRPr lang="en-US" sz="34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§"/>
            </a:pPr>
            <a:r>
              <a:rPr lang="en-US" sz="3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Diabetes type prediction by symptoms</a:t>
            </a:r>
          </a:p>
          <a:p>
            <a:pPr>
              <a:buFont typeface="Wingdings" pitchFamily="2" charset="2"/>
              <a:buChar char="§"/>
            </a:pPr>
            <a:endParaRPr lang="en-US" dirty="0">
              <a:latin typeface="Century Gothic" panose="020B0502020202020204" pitchFamily="34" charset="0"/>
            </a:endParaRP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170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BFEB3-12FB-C842-8153-656119E40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Related Research Papers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3C8F7-8906-B04B-9524-FFCADC6C4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Parikshit </a:t>
            </a:r>
            <a:r>
              <a:rPr lang="en-US" altLang="en-US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Sondhi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Manish Gupta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IN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ChengXiang</a:t>
            </a: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</a:t>
            </a:r>
            <a:r>
              <a:rPr lang="en-IN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Zhai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Julia </a:t>
            </a:r>
            <a:r>
              <a:rPr lang="en-IN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Hockenmaier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: </a:t>
            </a: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Shallow Information Extraction from Medical Forum Data</a:t>
            </a:r>
          </a:p>
          <a:p>
            <a:pPr>
              <a:buFont typeface="Wingdings" pitchFamily="2" charset="2"/>
              <a:buChar char="§"/>
            </a:pPr>
            <a:endParaRPr lang="en-IN" sz="22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Ronen Feldman, Moshe </a:t>
            </a:r>
            <a:r>
              <a:rPr lang="en-IN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Fresko</a:t>
            </a: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Jacob Goldenberg, Oded </a:t>
            </a:r>
            <a:r>
              <a:rPr lang="en-IN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Netzer</a:t>
            </a: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Lyle Ungar: Using Text Mining to Analyze User Forums</a:t>
            </a:r>
          </a:p>
          <a:p>
            <a:pPr>
              <a:buFont typeface="Wingdings" pitchFamily="2" charset="2"/>
              <a:buChar char="§"/>
            </a:pPr>
            <a:endParaRPr lang="en-IN" sz="22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Parikshit </a:t>
            </a:r>
            <a:r>
              <a:rPr lang="en-US" altLang="en-US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Sondhi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US" altLang="en-US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Jimeng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Sun, </a:t>
            </a:r>
            <a:r>
              <a:rPr lang="en-US" altLang="en-US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Hanghang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Tong, </a:t>
            </a:r>
            <a:r>
              <a:rPr lang="en-US" altLang="en-US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ChengXiang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</a:t>
            </a:r>
            <a:r>
              <a:rPr lang="en-US" altLang="en-US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Zhai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: </a:t>
            </a:r>
            <a:r>
              <a:rPr lang="en-US" altLang="en-US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SympGraph</a:t>
            </a:r>
            <a:r>
              <a:rPr lang="en-US" alt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: a framework for mining clinical notes through symptom relation graphs</a:t>
            </a:r>
            <a:b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</a:br>
            <a:endParaRPr lang="en-IN" sz="22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Mamatha </a:t>
            </a:r>
            <a:r>
              <a:rPr lang="en-IN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Balipa</a:t>
            </a: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, </a:t>
            </a:r>
            <a:r>
              <a:rPr lang="en-IN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Dr.</a:t>
            </a: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</a:t>
            </a:r>
            <a:r>
              <a:rPr lang="en-IN" sz="2200" dirty="0" err="1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Balasubramani</a:t>
            </a:r>
            <a:r>
              <a:rPr lang="en-IN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 R: Disease-Treatment Relationship Extraction for Psoriasis from Online Healthcare Forums using NLP and Classification Techniques</a:t>
            </a:r>
            <a:endParaRPr lang="en-US" sz="22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35790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56043-9FA6-ED4C-B0DE-D67A6FD59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Shallow Information Extraction from Medical Forum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517EB-6FF8-1247-8A7A-E8468D053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413"/>
            <a:ext cx="10515600" cy="4351338"/>
          </a:xfrm>
        </p:spPr>
        <p:txBody>
          <a:bodyPr/>
          <a:lstStyle/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Unstructured Data from Forums    	      Structured Data</a:t>
            </a:r>
          </a:p>
          <a:p>
            <a:pPr>
              <a:lnSpc>
                <a:spcPct val="70000"/>
              </a:lnSpc>
              <a:buFont typeface="Wingdings" pitchFamily="2" charset="2"/>
              <a:buChar char="§"/>
            </a:pPr>
            <a:endParaRPr lang="en-US" sz="24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Tags for the structured data</a:t>
            </a:r>
          </a:p>
          <a:p>
            <a:pPr marL="800100" lvl="2" indent="-342900">
              <a:lnSpc>
                <a:spcPct val="10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Physical Examinations/Symptoms</a:t>
            </a:r>
          </a:p>
          <a:p>
            <a:pPr marL="800100" lvl="2" indent="-342900">
              <a:lnSpc>
                <a:spcPct val="10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Medications</a:t>
            </a:r>
          </a:p>
          <a:p>
            <a:pPr marL="228600" lvl="1">
              <a:lnSpc>
                <a:spcPct val="70000"/>
              </a:lnSpc>
              <a:spcBef>
                <a:spcPts val="1000"/>
              </a:spcBef>
              <a:buFont typeface="Wingdings" pitchFamily="2" charset="2"/>
              <a:buChar char="§"/>
            </a:pPr>
            <a:endParaRPr lang="en-US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Methods Used</a:t>
            </a:r>
          </a:p>
          <a:p>
            <a:pPr marL="800100" lvl="2" indent="-342900">
              <a:lnSpc>
                <a:spcPct val="10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SVM – Classification/Categorization Task</a:t>
            </a:r>
          </a:p>
          <a:p>
            <a:pPr marL="800100" lvl="2" indent="-342900">
              <a:lnSpc>
                <a:spcPct val="10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CRF – Sequence Labelling Task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7BE716A8-0EB0-504F-847E-0AECAAD7D5F2}"/>
              </a:ext>
            </a:extLst>
          </p:cNvPr>
          <p:cNvSpPr/>
          <p:nvPr/>
        </p:nvSpPr>
        <p:spPr>
          <a:xfrm>
            <a:off x="5180115" y="2228126"/>
            <a:ext cx="671331" cy="127322"/>
          </a:xfrm>
          <a:prstGeom prst="rightArrow">
            <a:avLst/>
          </a:prstGeom>
          <a:solidFill>
            <a:srgbClr val="A22C4B"/>
          </a:solidFill>
          <a:ln>
            <a:solidFill>
              <a:srgbClr val="A22C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279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3CA72-C6A0-AF46-80E1-C5467715D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972"/>
          </a:xfrm>
        </p:spPr>
        <p:txBody>
          <a:bodyPr/>
          <a:lstStyle/>
          <a:p>
            <a:r>
              <a:rPr lang="en-US" sz="40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Continued…	</a:t>
            </a:r>
            <a:r>
              <a:rPr lang="en-US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D2A9C-D7FE-EC45-95D7-53F6282E76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2771"/>
            <a:ext cx="10515600" cy="4884191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buFont typeface="Wingdings" pitchFamily="2" charset="2"/>
              <a:buChar char="§"/>
            </a:pPr>
            <a:r>
              <a:rPr lang="en-US" sz="24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Features for categorization tasks</a:t>
            </a:r>
          </a:p>
          <a:p>
            <a:pPr marL="228600" lvl="1">
              <a:lnSpc>
                <a:spcPct val="80000"/>
              </a:lnSpc>
              <a:spcBef>
                <a:spcPts val="1000"/>
              </a:spcBef>
              <a:buFont typeface="Wingdings" pitchFamily="2" charset="2"/>
              <a:buChar char="§"/>
            </a:pPr>
            <a:endParaRPr lang="en-US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Word based features</a:t>
            </a: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endParaRPr lang="en-US" sz="22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Semantic features</a:t>
            </a: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endParaRPr lang="en-US" sz="22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Position based features</a:t>
            </a: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endParaRPr lang="en-US" sz="22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User based features</a:t>
            </a: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endParaRPr lang="en-US" sz="22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Tag based features</a:t>
            </a: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endParaRPr lang="en-US" sz="22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 marL="800100" lvl="2" indent="-342900">
              <a:lnSpc>
                <a:spcPct val="80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Morphological features</a:t>
            </a:r>
          </a:p>
        </p:txBody>
      </p:sp>
    </p:spTree>
    <p:extLst>
      <p:ext uri="{BB962C8B-B14F-4D97-AF65-F5344CB8AC3E}">
        <p14:creationId xmlns:p14="http://schemas.microsoft.com/office/powerpoint/2010/main" val="1918686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274C7-C4A6-E646-84C2-4D344E3B7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en-US" sz="4000" b="1" dirty="0" err="1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SympGraph</a:t>
            </a:r>
            <a:r>
              <a:rPr lang="en-US" altLang="en-US" sz="40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: a framework for mining clinical notes through symptom relation graphs</a:t>
            </a:r>
            <a:endParaRPr lang="en-US" sz="4000" b="1" dirty="0">
              <a:solidFill>
                <a:srgbClr val="A22C4B"/>
              </a:solidFill>
              <a:latin typeface="Agency FB" panose="020B0503020202020204" pitchFamily="34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2DA309F-F47A-1A4B-B2AA-1A382F92E7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41239"/>
                <a:ext cx="10515600" cy="4351338"/>
              </a:xfrm>
            </p:spPr>
            <p:txBody>
              <a:bodyPr>
                <a:normAutofit fontScale="47500" lnSpcReduction="20000"/>
              </a:bodyPr>
              <a:lstStyle/>
              <a:p>
                <a:pPr>
                  <a:lnSpc>
                    <a:spcPct val="120000"/>
                  </a:lnSpc>
                  <a:buFont typeface="Wingdings" pitchFamily="2" charset="2"/>
                  <a:buChar char="§"/>
                </a:pPr>
                <a:r>
                  <a:rPr lang="en-IN" sz="42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Relations among different symptoms extracted from clinical notes using graphs from the encounter notes of each patient</a:t>
                </a:r>
              </a:p>
              <a:p>
                <a:pPr>
                  <a:buFont typeface="Wingdings" pitchFamily="2" charset="2"/>
                  <a:buChar char="§"/>
                </a:pPr>
                <a:endParaRPr lang="en-IN" sz="4200" dirty="0">
                  <a:latin typeface="Gujarati MT" pitchFamily="2" charset="0"/>
                  <a:ea typeface="Verdana" panose="020B0604030504040204" pitchFamily="34" charset="0"/>
                  <a:cs typeface="Gujarati MT" pitchFamily="2" charset="0"/>
                </a:endParaRPr>
              </a:p>
              <a:p>
                <a:pPr>
                  <a:buFont typeface="Wingdings" pitchFamily="2" charset="2"/>
                  <a:buChar char="§"/>
                </a:pPr>
                <a:r>
                  <a:rPr lang="en-IN" sz="42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 Encounter matrix Np </a:t>
                </a:r>
              </a:p>
              <a:p>
                <a:pPr marL="0" lvl="1" indent="0">
                  <a:lnSpc>
                    <a:spcPct val="120000"/>
                  </a:lnSpc>
                  <a:spcBef>
                    <a:spcPts val="1000"/>
                  </a:spcBef>
                  <a:buNone/>
                </a:pPr>
                <a:r>
                  <a:rPr lang="en-IN" sz="28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	</a:t>
                </a:r>
                <a:r>
                  <a:rPr lang="en-IN" sz="42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Np </a:t>
                </a:r>
                <a:r>
                  <a:rPr lang="en-IN" sz="4200" dirty="0" err="1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i</a:t>
                </a:r>
                <a:r>
                  <a:rPr lang="en-IN" sz="42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, j = 1 if symptom </a:t>
                </a:r>
                <a:r>
                  <a:rPr lang="en-IN" sz="4200" dirty="0" err="1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i</a:t>
                </a:r>
                <a:r>
                  <a:rPr lang="en-IN" sz="42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 is in encounter note j, 0 otherwise</a:t>
                </a:r>
              </a:p>
              <a:p>
                <a:pPr marL="0" indent="0">
                  <a:buNone/>
                </a:pPr>
                <a:r>
                  <a:rPr lang="en-IN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 </a:t>
                </a:r>
              </a:p>
              <a:p>
                <a:pPr>
                  <a:buFont typeface="Wingdings" pitchFamily="2" charset="2"/>
                  <a:buChar char="§"/>
                </a:pPr>
                <a:r>
                  <a:rPr lang="en-IN" sz="42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Symptom co-occurrence matrix</a:t>
                </a:r>
              </a:p>
              <a:p>
                <a:pPr marL="0" indent="0">
                  <a:buNone/>
                </a:pPr>
                <a:br>
                  <a:rPr lang="en-IN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</a:br>
                <a:r>
                  <a:rPr lang="en-IN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	</a:t>
                </a:r>
                <a:r>
                  <a:rPr lang="en-IN" sz="42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G </a:t>
                </a:r>
                <a14:m>
                  <m:oMath xmlns:m="http://schemas.openxmlformats.org/officeDocument/2006/math">
                    <m:r>
                      <a:rPr lang="pt" sz="420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pt" sz="42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4200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pt" sz="42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200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sz="4200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p>
                        <m:sSup>
                          <m:sSupPr>
                            <m:ctrlPr>
                              <a:rPr lang="pt" sz="42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200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sz="4200" smtClean="0">
                                <a:latin typeface="Cambria Math" panose="02040503050406030204" pitchFamily="18" charset="0"/>
                              </a:rPr>
                              <m:t>𝑝𝑇</m:t>
                            </m:r>
                          </m:sup>
                        </m:sSup>
                      </m:e>
                    </m:nary>
                  </m:oMath>
                </a14:m>
                <a:endParaRPr lang="en-IN" sz="4200" dirty="0">
                  <a:latin typeface="Gujarati MT" pitchFamily="2" charset="0"/>
                  <a:ea typeface="Verdana" panose="020B0604030504040204" pitchFamily="34" charset="0"/>
                  <a:cs typeface="Gujarati MT" pitchFamily="2" charset="0"/>
                </a:endParaRPr>
              </a:p>
              <a:p>
                <a:pPr marL="0" indent="0">
                  <a:buNone/>
                </a:pPr>
                <a:endParaRPr lang="en-IN" dirty="0">
                  <a:latin typeface="Gujarati MT" pitchFamily="2" charset="0"/>
                  <a:ea typeface="Verdana" panose="020B0604030504040204" pitchFamily="34" charset="0"/>
                  <a:cs typeface="Gujarati MT" pitchFamily="2" charset="0"/>
                </a:endParaRPr>
              </a:p>
              <a:p>
                <a:pPr>
                  <a:lnSpc>
                    <a:spcPct val="120000"/>
                  </a:lnSpc>
                  <a:buFont typeface="Wingdings" pitchFamily="2" charset="2"/>
                  <a:buChar char="§"/>
                </a:pPr>
                <a:r>
                  <a:rPr lang="en-IN" sz="42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Normalized symptom graphs G1,G2, . . . ,GK, we combine them into an aggregated symptom graph G by averaging the symptom matrices to form the population level</a:t>
                </a:r>
              </a:p>
              <a:p>
                <a:pPr marL="0" indent="0">
                  <a:buNone/>
                </a:pPr>
                <a:r>
                  <a:rPr lang="en-IN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 	</a:t>
                </a:r>
                <a:r>
                  <a:rPr lang="en-IN" sz="4200" dirty="0">
                    <a:latin typeface="Gujarati MT" pitchFamily="2" charset="0"/>
                    <a:ea typeface="Verdana" panose="020B0604030504040204" pitchFamily="34" charset="0"/>
                    <a:cs typeface="Gujarati MT" pitchFamily="2" charset="0"/>
                  </a:rPr>
                  <a:t>G = </a:t>
                </a:r>
                <a14:m>
                  <m:oMath xmlns:m="http://schemas.openxmlformats.org/officeDocument/2006/math">
                    <m:r>
                      <a:rPr lang="en-US" sz="4200" smtClean="0">
                        <a:latin typeface="Cambria Math" panose="02040503050406030204" pitchFamily="18" charset="0"/>
                      </a:rPr>
                      <m:t>1/</m:t>
                    </m:r>
                    <m:r>
                      <m:rPr>
                        <m:sty m:val="p"/>
                      </m:rPr>
                      <a:rPr lang="en-US" sz="4200" smtClean="0"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sz="4200" smtClean="0">
                        <a:latin typeface="Cambria Math" panose="02040503050406030204" pitchFamily="18" charset="0"/>
                      </a:rPr>
                      <m:t>(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pt" sz="42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4200" smtClean="0">
                            <a:latin typeface="Cambria Math" panose="020405030504060302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sz="4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200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sz="420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420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IN" sz="4200" dirty="0">
                  <a:latin typeface="Gujarati MT" pitchFamily="2" charset="0"/>
                  <a:ea typeface="Verdana" panose="020B0604030504040204" pitchFamily="34" charset="0"/>
                  <a:cs typeface="Gujarati MT" pitchFamily="2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2DA309F-F47A-1A4B-B2AA-1A382F92E7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41239"/>
                <a:ext cx="10515600" cy="4351338"/>
              </a:xfrm>
              <a:blipFill>
                <a:blip r:embed="rId2"/>
                <a:stretch>
                  <a:fillRect l="-483" t="-1458" b="-145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7763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039F5-64AB-3041-8128-B223B37E0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Static symptom expansion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89EB1-6686-534C-895D-3D6246B83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IN" sz="20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Expands a small initial set of known symptoms to a bigger set of relevant symptoms by adopting a random walk type of algorithm to rank related symptoms based on their relevance to the initial set</a:t>
            </a:r>
          </a:p>
          <a:p>
            <a:pPr marL="0" indent="0">
              <a:lnSpc>
                <a:spcPct val="100000"/>
              </a:lnSpc>
              <a:buNone/>
            </a:pPr>
            <a:endParaRPr lang="en-IN" sz="20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IN" sz="20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Immediate co-occurring symptoms r = G e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endParaRPr lang="en-IN" sz="20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IN" sz="20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Recursion of random walk with restart</a:t>
            </a:r>
          </a:p>
          <a:p>
            <a:pPr marL="0" lvl="1" indent="0">
              <a:lnSpc>
                <a:spcPct val="70000"/>
              </a:lnSpc>
              <a:spcBef>
                <a:spcPts val="1000"/>
              </a:spcBef>
              <a:buNone/>
            </a:pPr>
            <a:r>
              <a:rPr lang="en-IN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	</a:t>
            </a:r>
            <a:r>
              <a:rPr lang="en-IN" sz="20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r = c G r + (1-c) 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673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0B002-838C-394E-AA8B-B00836487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A22C4B"/>
                </a:solidFill>
                <a:latin typeface="Agency FB" panose="020B0503020202020204" pitchFamily="34" charset="0"/>
                <a:ea typeface="+mn-ea"/>
                <a:cs typeface="+mn-cs"/>
              </a:rPr>
              <a:t>Project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4606C-9DB6-0A4D-993A-9C49B295D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0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Dataset Source – WebMD: A Health Information Service Website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0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Scrapping discussion threads related to diabetes from WebMD discussion forum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endParaRPr lang="en-US" sz="20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0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Applying algorithms such as SVM and CRF to classify the data from discussion threads into Type of Diabetes, Physical Symptoms and Medications tags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endParaRPr lang="en-US" sz="20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0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Finding relationship between various symptoms associated with a particular type of diabetes using algorithms like Apriori and Naïve Bayes classifier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endParaRPr lang="en-US" sz="2000" dirty="0">
              <a:latin typeface="Gujarati MT" pitchFamily="2" charset="0"/>
              <a:ea typeface="Verdana" panose="020B0604030504040204" pitchFamily="34" charset="0"/>
              <a:cs typeface="Gujarati MT" pitchFamily="2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000" dirty="0">
                <a:latin typeface="Gujarati MT" pitchFamily="2" charset="0"/>
                <a:ea typeface="Verdana" panose="020B0604030504040204" pitchFamily="34" charset="0"/>
                <a:cs typeface="Gujarati MT" pitchFamily="2" charset="0"/>
              </a:rPr>
              <a:t>Providing user-friendly options such filtration on basis of symptoms and types of diabetes</a:t>
            </a:r>
          </a:p>
        </p:txBody>
      </p:sp>
    </p:spTree>
    <p:extLst>
      <p:ext uri="{BB962C8B-B14F-4D97-AF65-F5344CB8AC3E}">
        <p14:creationId xmlns:p14="http://schemas.microsoft.com/office/powerpoint/2010/main" val="2107928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ECBB5A3-42AB-0945-AD94-89C0852BB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994" y="420463"/>
            <a:ext cx="10629681" cy="585252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723085-8C91-F447-A755-62D5CB3253B9}"/>
              </a:ext>
            </a:extLst>
          </p:cNvPr>
          <p:cNvCxnSpPr>
            <a:cxnSpLocks/>
          </p:cNvCxnSpPr>
          <p:nvPr/>
        </p:nvCxnSpPr>
        <p:spPr>
          <a:xfrm>
            <a:off x="504497" y="1000809"/>
            <a:ext cx="5885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B7DB8A9-B9E4-9241-8A45-6FE4AC4D2049}"/>
              </a:ext>
            </a:extLst>
          </p:cNvPr>
          <p:cNvCxnSpPr/>
          <p:nvPr/>
        </p:nvCxnSpPr>
        <p:spPr>
          <a:xfrm>
            <a:off x="504497" y="1000809"/>
            <a:ext cx="0" cy="6739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0DA9346-9B59-D047-9B3D-309F4519119A}"/>
              </a:ext>
            </a:extLst>
          </p:cNvPr>
          <p:cNvSpPr txBox="1"/>
          <p:nvPr/>
        </p:nvSpPr>
        <p:spPr>
          <a:xfrm>
            <a:off x="1" y="1674771"/>
            <a:ext cx="1093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Types of Diabetes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992AEEF-9769-9B4A-8D6C-8D56AA6C3F55}"/>
              </a:ext>
            </a:extLst>
          </p:cNvPr>
          <p:cNvCxnSpPr>
            <a:cxnSpLocks/>
          </p:cNvCxnSpPr>
          <p:nvPr/>
        </p:nvCxnSpPr>
        <p:spPr>
          <a:xfrm flipH="1">
            <a:off x="7777655" y="4148657"/>
            <a:ext cx="1051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83B0FC-B48C-1843-8EAD-289DDC6D401D}"/>
              </a:ext>
            </a:extLst>
          </p:cNvPr>
          <p:cNvCxnSpPr>
            <a:cxnSpLocks/>
          </p:cNvCxnSpPr>
          <p:nvPr/>
        </p:nvCxnSpPr>
        <p:spPr>
          <a:xfrm>
            <a:off x="8828994" y="4148657"/>
            <a:ext cx="5255" cy="11590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59D491A-F97C-C940-82B4-988002D274C0}"/>
              </a:ext>
            </a:extLst>
          </p:cNvPr>
          <p:cNvCxnSpPr>
            <a:cxnSpLocks/>
          </p:cNvCxnSpPr>
          <p:nvPr/>
        </p:nvCxnSpPr>
        <p:spPr>
          <a:xfrm flipH="1" flipV="1">
            <a:off x="8908834" y="2392154"/>
            <a:ext cx="1003737" cy="842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73A4145-F602-6940-8C03-8D4C0B18BC17}"/>
              </a:ext>
            </a:extLst>
          </p:cNvPr>
          <p:cNvCxnSpPr>
            <a:cxnSpLocks/>
          </p:cNvCxnSpPr>
          <p:nvPr/>
        </p:nvCxnSpPr>
        <p:spPr>
          <a:xfrm flipH="1" flipV="1">
            <a:off x="9538139" y="1155424"/>
            <a:ext cx="1003737" cy="842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0569282-DEFE-654D-A6F4-17247067DD53}"/>
              </a:ext>
            </a:extLst>
          </p:cNvPr>
          <p:cNvSpPr txBox="1"/>
          <p:nvPr/>
        </p:nvSpPr>
        <p:spPr>
          <a:xfrm>
            <a:off x="8146834" y="5318234"/>
            <a:ext cx="1263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Discussion Threads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0D643E3-7484-9747-8C16-C8E80D8BC6EC}"/>
              </a:ext>
            </a:extLst>
          </p:cNvPr>
          <p:cNvSpPr txBox="1"/>
          <p:nvPr/>
        </p:nvSpPr>
        <p:spPr>
          <a:xfrm>
            <a:off x="9348953" y="3271427"/>
            <a:ext cx="1263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Related Symptoms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3A6880-282C-D942-AB1C-767ED4B2AB40}"/>
              </a:ext>
            </a:extLst>
          </p:cNvPr>
          <p:cNvSpPr txBox="1"/>
          <p:nvPr/>
        </p:nvSpPr>
        <p:spPr>
          <a:xfrm>
            <a:off x="10089930" y="2009417"/>
            <a:ext cx="1093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Search box</a:t>
            </a:r>
          </a:p>
        </p:txBody>
      </p:sp>
    </p:spTree>
    <p:extLst>
      <p:ext uri="{BB962C8B-B14F-4D97-AF65-F5344CB8AC3E}">
        <p14:creationId xmlns:p14="http://schemas.microsoft.com/office/powerpoint/2010/main" val="3135784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494</Words>
  <Application>Microsoft Office PowerPoint</Application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Agency FB</vt:lpstr>
      <vt:lpstr>Arial</vt:lpstr>
      <vt:lpstr>Calibri</vt:lpstr>
      <vt:lpstr>Calibri Light</vt:lpstr>
      <vt:lpstr>Cambria Math</vt:lpstr>
      <vt:lpstr>Century Gothic</vt:lpstr>
      <vt:lpstr>Courier New</vt:lpstr>
      <vt:lpstr>Gujarati MT</vt:lpstr>
      <vt:lpstr>Verdana</vt:lpstr>
      <vt:lpstr>Wingdings</vt:lpstr>
      <vt:lpstr>Office Theme</vt:lpstr>
      <vt:lpstr>PowerPoint Presentation</vt:lpstr>
      <vt:lpstr>Objectives</vt:lpstr>
      <vt:lpstr>Related Research Papers</vt:lpstr>
      <vt:lpstr>Shallow Information Extraction from Medical Forum Data</vt:lpstr>
      <vt:lpstr>Continued…  </vt:lpstr>
      <vt:lpstr>SympGraph: a framework for mining clinical notes through symptom relation graphs</vt:lpstr>
      <vt:lpstr>Static symptom expansion</vt:lpstr>
      <vt:lpstr>Project Implementation</vt:lpstr>
      <vt:lpstr>PowerPoint Presentation</vt:lpstr>
      <vt:lpstr>Project Timeline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CARE DATA MINING</dc:title>
  <dc:creator>Raj Buddhadev (Student)</dc:creator>
  <cp:lastModifiedBy>Riddhi patel</cp:lastModifiedBy>
  <cp:revision>66</cp:revision>
  <dcterms:created xsi:type="dcterms:W3CDTF">2019-03-17T02:39:13Z</dcterms:created>
  <dcterms:modified xsi:type="dcterms:W3CDTF">2019-03-21T19:54:21Z</dcterms:modified>
</cp:coreProperties>
</file>

<file path=docProps/thumbnail.jpeg>
</file>